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302" r:id="rId3"/>
    <p:sldId id="257" r:id="rId4"/>
    <p:sldId id="258" r:id="rId5"/>
    <p:sldId id="300" r:id="rId6"/>
    <p:sldId id="301" r:id="rId7"/>
    <p:sldId id="261" r:id="rId8"/>
    <p:sldId id="262" r:id="rId9"/>
    <p:sldId id="263" r:id="rId10"/>
    <p:sldId id="267" r:id="rId11"/>
    <p:sldId id="272" r:id="rId12"/>
    <p:sldId id="273" r:id="rId13"/>
    <p:sldId id="275" r:id="rId14"/>
    <p:sldId id="277" r:id="rId15"/>
    <p:sldId id="278" r:id="rId16"/>
    <p:sldId id="280" r:id="rId17"/>
    <p:sldId id="281" r:id="rId18"/>
    <p:sldId id="282" r:id="rId19"/>
    <p:sldId id="299" r:id="rId20"/>
    <p:sldId id="290" r:id="rId21"/>
    <p:sldId id="293" r:id="rId22"/>
    <p:sldId id="29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96851"/>
      </p:ext>
    </p:extLst>
  </p:cSld>
  <p:clrMapOvr>
    <a:masterClrMapping/>
  </p:clrMapOvr>
  <p:transition spd="med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316470"/>
      </p:ext>
    </p:extLst>
  </p:cSld>
  <p:clrMapOvr>
    <a:masterClrMapping/>
  </p:clrMapOvr>
  <p:transition spd="med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50321"/>
      </p:ext>
    </p:extLst>
  </p:cSld>
  <p:clrMapOvr>
    <a:masterClrMapping/>
  </p:clrMapOvr>
  <p:transition spd="med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446913"/>
      </p:ext>
    </p:extLst>
  </p:cSld>
  <p:clrMapOvr>
    <a:masterClrMapping/>
  </p:clrMapOvr>
  <p:transition spd="med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68630"/>
      </p:ext>
    </p:extLst>
  </p:cSld>
  <p:clrMapOvr>
    <a:masterClrMapping/>
  </p:clrMapOvr>
  <p:transition spd="med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844820"/>
      </p:ext>
    </p:extLst>
  </p:cSld>
  <p:clrMapOvr>
    <a:masterClrMapping/>
  </p:clrMapOvr>
  <p:transition spd="med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6014745"/>
      </p:ext>
    </p:extLst>
  </p:cSld>
  <p:clrMapOvr>
    <a:masterClrMapping/>
  </p:clrMapOvr>
  <p:transition spd="med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338656"/>
      </p:ext>
    </p:extLst>
  </p:cSld>
  <p:clrMapOvr>
    <a:masterClrMapping/>
  </p:clrMapOvr>
  <p:transition spd="med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7065702"/>
      </p:ext>
    </p:extLst>
  </p:cSld>
  <p:clrMapOvr>
    <a:masterClrMapping/>
  </p:clrMapOvr>
  <p:transition spd="med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924338"/>
      </p:ext>
    </p:extLst>
  </p:cSld>
  <p:clrMapOvr>
    <a:masterClrMapping/>
  </p:clrMapOvr>
  <p:transition spd="med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9590736"/>
      </p:ext>
    </p:extLst>
  </p:cSld>
  <p:clrMapOvr>
    <a:masterClrMapping/>
  </p:clrMapOvr>
  <p:transition spd="med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06.07.2016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9047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cover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ashagazeta.net/uploads/posts/2015-08/14385926501eff619eac32ce6db868ab14b53ed89a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3548" y="836712"/>
            <a:ext cx="8136904" cy="22322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Фармация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28662" y="500042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1062" y="652442"/>
            <a:ext cx="14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MG_609802нпукй3ее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582802нпукй3е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67" y="1600200"/>
            <a:ext cx="6786866" cy="4525963"/>
          </a:xfrm>
        </p:spPr>
      </p:pic>
      <p:pic>
        <p:nvPicPr>
          <p:cNvPr id="9" name="Рисунок 8" descr="IMG_583302нпукй3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6" y="0"/>
            <a:ext cx="9136334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8104" y="2484495"/>
            <a:ext cx="3168352" cy="368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Научиться </a:t>
            </a:r>
            <a:r>
              <a:rPr lang="ru-RU" sz="20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перерабатывать лекарственные средства </a:t>
            </a:r>
            <a:r>
              <a:rPr lang="ru-RU" sz="20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путем </a:t>
            </a:r>
            <a:r>
              <a:rPr lang="ru-RU" sz="20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придания им определенной лекарственной </a:t>
            </a:r>
            <a:r>
              <a:rPr lang="ru-RU" sz="20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</a:t>
            </a:r>
            <a:r>
              <a:rPr lang="ru-RU" sz="20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sz="20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сможете, </a:t>
            </a:r>
            <a:r>
              <a:rPr lang="ru-RU" sz="20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изучив междисциплинарный курс </a:t>
            </a:r>
            <a:r>
              <a:rPr lang="ru-RU" sz="2000" b="1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изготовления лекарственных форм</a:t>
            </a:r>
          </a:p>
        </p:txBody>
      </p:sp>
      <p:pic>
        <p:nvPicPr>
          <p:cNvPr id="5" name="Содержимое 3" descr="IMG_590302нпукй3ее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4088" cy="3158970"/>
          </a:xfrm>
          <a:prstGeom prst="rect">
            <a:avLst/>
          </a:prstGeom>
        </p:spPr>
      </p:pic>
      <p:pic>
        <p:nvPicPr>
          <p:cNvPr id="4" name="Содержимое 3" descr="IMG_590402нпукй3ее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6512" y="2484495"/>
            <a:ext cx="5400600" cy="4373505"/>
          </a:xfrm>
        </p:spPr>
      </p:pic>
      <p:pic>
        <p:nvPicPr>
          <p:cNvPr id="6" name="Содержимое 3" descr="IMG_588002нпукй3ее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4083" y="78074"/>
            <a:ext cx="5196257" cy="2406421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587302нпукй3ее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4499992" cy="3672408"/>
          </a:xfrm>
        </p:spPr>
      </p:pic>
      <p:pic>
        <p:nvPicPr>
          <p:cNvPr id="12" name="Рисунок 11" descr="IMG_585402нпукй3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99992" cy="31409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3438" y="571480"/>
            <a:ext cx="4355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аналитический контроль и 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мероприятия, обеспечивающие </a:t>
            </a:r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правильное 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хранение, </a:t>
            </a:r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приготовление и 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отпуск </a:t>
            </a:r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лекарственных 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средств, вы научитесь </a:t>
            </a:r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междисциплинарном </a:t>
            </a:r>
            <a:r>
              <a:rPr lang="ru-RU" sz="28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курсе </a:t>
            </a:r>
            <a:r>
              <a:rPr lang="ru-RU" sz="2800" b="1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</a:t>
            </a:r>
            <a:r>
              <a:rPr lang="ru-RU" sz="2800" b="1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лекарственных </a:t>
            </a:r>
            <a:r>
              <a:rPr lang="ru-RU" sz="2800" b="1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</a:t>
            </a:r>
            <a:r>
              <a:rPr lang="ru-RU" sz="28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Century" panose="02040604050505020304" pitchFamily="18" charset="0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87302нпукй3ее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214338"/>
            <a:ext cx="9144000" cy="7072338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591402нпукй3ее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85902нпукй3е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585502нпукй3е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6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8269"/>
            <a:ext cx="4427983" cy="3427884"/>
          </a:xfrm>
        </p:spPr>
      </p:pic>
      <p:sp>
        <p:nvSpPr>
          <p:cNvPr id="3" name="Прямоугольник 2"/>
          <p:cNvSpPr/>
          <p:nvPr/>
        </p:nvSpPr>
        <p:spPr>
          <a:xfrm>
            <a:off x="4429124" y="285728"/>
            <a:ext cx="4572000" cy="2463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правильно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вести аптечную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документацию,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расчёта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населением через </a:t>
            </a:r>
            <a:r>
              <a:rPr lang="ru-RU" dirty="0" err="1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</a:t>
            </a:r>
            <a:r>
              <a:rPr lang="ru-RU" dirty="0" err="1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ru-RU" dirty="0" err="1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кассовые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аппараты, правилам </a:t>
            </a:r>
            <a:r>
              <a:rPr lang="ru-RU" dirty="0" err="1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мерчендайзинга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вас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научат на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междисциплинарном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курсе </a:t>
            </a:r>
            <a:r>
              <a:rPr lang="ru-RU" b="1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Отпуск </a:t>
            </a:r>
            <a:r>
              <a:rPr lang="ru-RU" b="1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лекарственных средств и товаров аптечного </a:t>
            </a:r>
            <a:r>
              <a:rPr lang="ru-RU" b="1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ассортимента.</a:t>
            </a:r>
            <a:endParaRPr lang="ru-RU" b="1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5" descr="IMG_589502нпукй3ее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36153"/>
            <a:ext cx="4427983" cy="3593247"/>
          </a:xfrm>
          <a:prstGeom prst="rect">
            <a:avLst/>
          </a:prstGeom>
        </p:spPr>
      </p:pic>
      <p:pic>
        <p:nvPicPr>
          <p:cNvPr id="6" name="Содержимое 3" descr="P1020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3" y="3436153"/>
            <a:ext cx="4644007" cy="3593247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949280"/>
          </a:xfrm>
        </p:spPr>
      </p:pic>
      <p:sp>
        <p:nvSpPr>
          <p:cNvPr id="3" name="Прямоугольник 2"/>
          <p:cNvSpPr/>
          <p:nvPr/>
        </p:nvSpPr>
        <p:spPr>
          <a:xfrm>
            <a:off x="857224" y="142852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 нравственное воспитание молодежи наряду с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образовательной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деятельностью является приоритетным направлением деятельности колледжа и нашего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отделения. 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771417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88640"/>
            <a:ext cx="6429420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приглашаем вас получить высокооплачиваемую, престижную и востребованную профессию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фармацевта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harmpersonal.ru/images/publs/big_thumb/761/818e815799c9ac8edb98dd12d3def5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4536504" cy="3238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 descr="http://npokabel.ru/uploads/posts/2015-10/1444254392_farmacevt-kartinka-300x2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1008"/>
            <a:ext cx="2974022" cy="3144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103136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69702нпукй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01_111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6" y="0"/>
            <a:ext cx="4170784" cy="3672170"/>
          </a:xfrm>
          <a:prstGeom prst="rect">
            <a:avLst/>
          </a:prstGeom>
        </p:spPr>
      </p:pic>
      <p:pic>
        <p:nvPicPr>
          <p:cNvPr id="5" name="Рисунок 4" descr="IMG_47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6" y="3659616"/>
            <a:ext cx="4139952" cy="3198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188640"/>
            <a:ext cx="4572000" cy="28621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Ознакомительную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производственную практику студенты проходят в аптеках города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фармацевтической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фабрике.</a:t>
            </a:r>
            <a:endParaRPr lang="ru-RU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выпускники,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получившие специальность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фармацевта,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работают как на государственном предприятии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«Астраханские аптеки», 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и в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коммерческих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структурах.</a:t>
            </a:r>
            <a:endParaRPr lang="ru-RU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4510" y="3385305"/>
            <a:ext cx="4934288" cy="3472695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fogc0015_06_maxi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63452" y="0"/>
            <a:ext cx="9207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00166" y="285728"/>
            <a:ext cx="6357982" cy="2908042"/>
          </a:xfrm>
          <a:prstGeom prst="flowChartPunchedTap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ДОБРО    ПОЖАЛОВАТЬ    В   АБМК   НА   ОТДЕЛЕНИЕ «ФАРМАЦИЯ»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1" y="0"/>
            <a:ext cx="7510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наше отделение можно поступить  не только на базе 9 и 11 классов, но и получить второе образование на базе вечернего отделения.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699689"/>
            <a:ext cx="5798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платное. На базе 9 классов обучение составляет 3 года и 10 мес, на базе 11 классов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года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месяцев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ваши вложения в обучение оправдаются. 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okto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45873"/>
            <a:ext cx="1944216" cy="2070230"/>
          </a:xfrm>
          <a:prstGeom prst="rect">
            <a:avLst/>
          </a:prstGeom>
        </p:spPr>
      </p:pic>
      <p:pic>
        <p:nvPicPr>
          <p:cNvPr id="2050" name="Picture 2" descr="http://the-1.ru/uploads/posts/2014-06/v-kgmu-otkroetsya-zaochnoe-otdelenie-po-specialnosti-farmacevt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2103"/>
            <a:ext cx="3548931" cy="23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medportal.ru/pic/mednovosti/news/2015/06/24/216job/shutterstock_143622532_stud_500x3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16103"/>
            <a:ext cx="3022837" cy="225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eduscan.net/resize_cache/12010/324386a4e66d93acab46128cb6629f65/iblock/c00/c008c2c81bd6301b564e44f9d4cb5c74/Budushchie+farmatsev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22050"/>
            <a:ext cx="2468811" cy="19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748" y="908720"/>
            <a:ext cx="230425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://www.argo-shop.com.ua/img_page/Biolit/012001/01.2010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8" y="908720"/>
            <a:ext cx="21846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edlinks.ru/images/art/all20/6748563978789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8" y="4005064"/>
            <a:ext cx="45609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7752" y="1214422"/>
            <a:ext cx="39162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" panose="02040604050505020304" pitchFamily="18" charset="0"/>
              </a:rPr>
              <a:t>История развития фармация своими корнями уходит в глубокое </a:t>
            </a:r>
            <a:r>
              <a:rPr lang="ru-RU" dirty="0" smtClean="0">
                <a:latin typeface="Century" panose="02040604050505020304" pitchFamily="18" charset="0"/>
              </a:rPr>
              <a:t>прошлое. </a:t>
            </a:r>
            <a:r>
              <a:rPr lang="ru-RU" dirty="0">
                <a:latin typeface="Century" panose="02040604050505020304" pitchFamily="18" charset="0"/>
              </a:rPr>
              <a:t>В</a:t>
            </a:r>
            <a:r>
              <a:rPr lang="ru-RU" dirty="0" smtClean="0">
                <a:latin typeface="Century" panose="02040604050505020304" pitchFamily="18" charset="0"/>
              </a:rPr>
              <a:t>озникновение лекарствоведение </a:t>
            </a:r>
            <a:r>
              <a:rPr lang="ru-RU" dirty="0">
                <a:latin typeface="Century" panose="02040604050505020304" pitchFamily="18" charset="0"/>
              </a:rPr>
              <a:t>затеряно в глубинках первобытной эпохи.</a:t>
            </a:r>
          </a:p>
          <a:p>
            <a:pPr algn="ctr"/>
            <a:r>
              <a:rPr lang="ru-RU" dirty="0">
                <a:latin typeface="Century" panose="02040604050505020304" pitchFamily="18" charset="0"/>
              </a:rPr>
              <a:t> Слово Фармация происходит от </a:t>
            </a:r>
            <a:r>
              <a:rPr lang="ru-RU" dirty="0" smtClean="0">
                <a:latin typeface="Century" panose="02040604050505020304" pitchFamily="18" charset="0"/>
              </a:rPr>
              <a:t>египт. </a:t>
            </a:r>
            <a:r>
              <a:rPr lang="ru-RU" dirty="0">
                <a:latin typeface="Century" panose="02040604050505020304" pitchFamily="18" charset="0"/>
              </a:rPr>
              <a:t>слова </a:t>
            </a:r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b="1" dirty="0" err="1" smtClean="0">
                <a:latin typeface="Century" panose="02040604050505020304" pitchFamily="18" charset="0"/>
              </a:rPr>
              <a:t>фармаки</a:t>
            </a:r>
            <a:r>
              <a:rPr lang="ru-RU" dirty="0" smtClean="0">
                <a:latin typeface="Century" panose="02040604050505020304" pitchFamily="18" charset="0"/>
              </a:rPr>
              <a:t>) </a:t>
            </a:r>
            <a:r>
              <a:rPr lang="ru-RU" dirty="0">
                <a:latin typeface="Century" panose="02040604050505020304" pitchFamily="18" charset="0"/>
              </a:rPr>
              <a:t>что означает 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 smtClean="0">
                <a:latin typeface="Century" panose="02040604050505020304" pitchFamily="18" charset="0"/>
                <a:sym typeface="Symbol"/>
              </a:rPr>
              <a:t> </a:t>
            </a:r>
            <a:r>
              <a:rPr lang="ru-RU" dirty="0" smtClean="0">
                <a:latin typeface="Century" panose="02040604050505020304" pitchFamily="18" charset="0"/>
              </a:rPr>
              <a:t>дарующий </a:t>
            </a:r>
            <a:r>
              <a:rPr lang="ru-RU" dirty="0">
                <a:latin typeface="Century" panose="02040604050505020304" pitchFamily="18" charset="0"/>
              </a:rPr>
              <a:t>исцеление и </a:t>
            </a:r>
            <a:r>
              <a:rPr lang="ru-RU" dirty="0" smtClean="0">
                <a:latin typeface="Century" panose="02040604050505020304" pitchFamily="18" charset="0"/>
              </a:rPr>
              <a:t>безопасность. </a:t>
            </a:r>
            <a:r>
              <a:rPr lang="ru-RU" dirty="0">
                <a:latin typeface="Century" panose="02040604050505020304" pitchFamily="18" charset="0"/>
              </a:rPr>
              <a:t>В</a:t>
            </a:r>
            <a:r>
              <a:rPr lang="ru-RU" dirty="0" smtClean="0">
                <a:latin typeface="Century" panose="02040604050505020304" pitchFamily="18" charset="0"/>
              </a:rPr>
              <a:t>первые </a:t>
            </a:r>
            <a:r>
              <a:rPr lang="ru-RU" dirty="0">
                <a:latin typeface="Century" panose="02040604050505020304" pitchFamily="18" charset="0"/>
              </a:rPr>
              <a:t>эта </a:t>
            </a:r>
            <a:r>
              <a:rPr lang="ru-RU" dirty="0" smtClean="0">
                <a:latin typeface="Century" panose="02040604050505020304" pitchFamily="18" charset="0"/>
              </a:rPr>
              <a:t>надпись </a:t>
            </a:r>
            <a:r>
              <a:rPr lang="ru-RU" dirty="0">
                <a:latin typeface="Century" panose="02040604050505020304" pitchFamily="18" charset="0"/>
              </a:rPr>
              <a:t>была обнаружена </a:t>
            </a:r>
            <a:r>
              <a:rPr lang="ru-RU" dirty="0" smtClean="0">
                <a:latin typeface="Century" panose="02040604050505020304" pitchFamily="18" charset="0"/>
              </a:rPr>
              <a:t>под изображением египетского </a:t>
            </a:r>
            <a:r>
              <a:rPr lang="ru-RU" dirty="0">
                <a:latin typeface="Century" panose="02040604050505020304" pitchFamily="18" charset="0"/>
              </a:rPr>
              <a:t>бога врачевания </a:t>
            </a:r>
            <a:r>
              <a:rPr lang="ru-RU" dirty="0" err="1" smtClean="0">
                <a:latin typeface="Century" panose="02040604050505020304" pitchFamily="18" charset="0"/>
              </a:rPr>
              <a:t>Тота</a:t>
            </a:r>
            <a:r>
              <a:rPr lang="ru-RU" dirty="0" smtClean="0">
                <a:latin typeface="Century" panose="02040604050505020304" pitchFamily="18" charset="0"/>
              </a:rPr>
              <a:t>,</a:t>
            </a:r>
            <a:endParaRPr lang="ru-RU" dirty="0">
              <a:latin typeface="Century" panose="02040604050505020304" pitchFamily="18" charset="0"/>
            </a:endParaRPr>
          </a:p>
          <a:p>
            <a:pPr algn="ctr"/>
            <a:r>
              <a:rPr lang="ru-RU" dirty="0" smtClean="0">
                <a:latin typeface="Century" panose="02040604050505020304" pitchFamily="18" charset="0"/>
              </a:rPr>
              <a:t>отсюда </a:t>
            </a:r>
            <a:r>
              <a:rPr lang="ru-RU" dirty="0">
                <a:latin typeface="Century" panose="02040604050505020304" pitchFamily="18" charset="0"/>
              </a:rPr>
              <a:t>произошло греческое слово </a:t>
            </a:r>
            <a:r>
              <a:rPr lang="ru-RU" b="1" dirty="0" err="1" smtClean="0">
                <a:latin typeface="Century" panose="02040604050505020304" pitchFamily="18" charset="0"/>
              </a:rPr>
              <a:t>фармакон</a:t>
            </a:r>
            <a:r>
              <a:rPr lang="ru-RU" b="1" dirty="0" smtClean="0">
                <a:latin typeface="Century" panose="02040604050505020304" pitchFamily="18" charset="0"/>
              </a:rPr>
              <a:t> –</a:t>
            </a:r>
            <a:r>
              <a:rPr lang="ru-RU" dirty="0" smtClean="0">
                <a:latin typeface="Century" panose="02040604050505020304" pitchFamily="18" charset="0"/>
              </a:rPr>
              <a:t> лекарство, </a:t>
            </a:r>
            <a:r>
              <a:rPr lang="ru-RU" dirty="0">
                <a:latin typeface="Century" panose="02040604050505020304" pitchFamily="18" charset="0"/>
              </a:rPr>
              <a:t>вошедшее затем во все другие языки и ставшее </a:t>
            </a:r>
            <a:r>
              <a:rPr lang="ru-RU" dirty="0" smtClean="0">
                <a:latin typeface="Century" panose="02040604050505020304" pitchFamily="18" charset="0"/>
              </a:rPr>
              <a:t>международным.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16632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История </a:t>
            </a:r>
            <a:r>
              <a:rPr lang="ru-RU" sz="3200" b="1" dirty="0" smtClean="0"/>
              <a:t>развитии </a:t>
            </a:r>
            <a:r>
              <a:rPr lang="ru-RU" sz="3200" b="1" dirty="0" smtClean="0"/>
              <a:t>фармации </a:t>
            </a:r>
            <a:endParaRPr lang="ru-RU" sz="3200" b="1" dirty="0"/>
          </a:p>
        </p:txBody>
      </p:sp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5" y="2924944"/>
            <a:ext cx="5544616" cy="416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00" y="-99392"/>
            <a:ext cx="5629520" cy="3206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" y="0"/>
            <a:ext cx="3822523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8577583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3429000"/>
            <a:ext cx="3500430" cy="3317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«Изготовление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лекарственных форм и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обязательных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видов внутриаптечного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контроля»</a:t>
            </a:r>
          </a:p>
          <a:p>
            <a:pPr>
              <a:spcAft>
                <a:spcPts val="800"/>
              </a:spcAft>
            </a:pPr>
            <a:endParaRPr lang="ru-RU" sz="1400" dirty="0" smtClean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структурных подразделений аптеки и руководство аптечной организацией при отсутствии специалиста с высшим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образованием»</a:t>
            </a:r>
            <a:endParaRPr lang="ru-RU" sz="1400" dirty="0" smtClean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ru-RU" sz="1600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 smtClean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55978"/>
            <a:ext cx="3877392" cy="3090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08" y="3933056"/>
            <a:ext cx="3905511" cy="3017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2143116"/>
            <a:ext cx="3214710" cy="25762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95936" y="81177"/>
            <a:ext cx="4968840" cy="7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современном понимании термин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«фармация»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объединяет </a:t>
            </a:r>
            <a:r>
              <a:rPr lang="ru-RU" sz="1400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научных знаний и практических </a:t>
            </a:r>
            <a:r>
              <a:rPr lang="ru-RU" sz="1400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навыков</a:t>
            </a:r>
            <a:endParaRPr lang="ru-RU" sz="1400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904717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все эти дисциплины изучаются в профессиональных модулях и междисциплинарных </a:t>
            </a:r>
            <a:r>
              <a:rPr lang="ru-RU" sz="1400" dirty="0" smtClean="0">
                <a:solidFill>
                  <a:prstClr val="black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курсах.</a:t>
            </a: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модуль «Реализация </a:t>
            </a:r>
            <a:r>
              <a:rPr lang="ru-RU" sz="1400" dirty="0">
                <a:solidFill>
                  <a:prstClr val="black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лекарственных средств и товаров аптечного </a:t>
            </a:r>
            <a:r>
              <a:rPr lang="ru-RU" sz="1400" dirty="0" smtClean="0">
                <a:solidFill>
                  <a:prstClr val="black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ассортимента»,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691932"/>
      </p:ext>
    </p:extLst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 стрелкой 10"/>
          <p:cNvCxnSpPr/>
          <p:nvPr/>
        </p:nvCxnSpPr>
        <p:spPr>
          <a:xfrm rot="16200000" flipH="1">
            <a:off x="7465239" y="3464719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29322" y="2974868"/>
            <a:ext cx="185738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Фармация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1286" y="4153870"/>
            <a:ext cx="1500198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Фармакология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15206" y="4160886"/>
            <a:ext cx="1643074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армакогнозия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5781385" y="3455777"/>
            <a:ext cx="428628" cy="42862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6200000" flipH="1">
            <a:off x="7465239" y="3476861"/>
            <a:ext cx="428628" cy="35719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72066" y="1643050"/>
            <a:ext cx="2000264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Фармацевтическая химия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58082" y="1643050"/>
            <a:ext cx="1500198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Технология лекарств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 flipV="1">
            <a:off x="5929322" y="2357430"/>
            <a:ext cx="442878" cy="52049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448749" y="2357430"/>
            <a:ext cx="337961" cy="53263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848804" y="3643313"/>
            <a:ext cx="8418" cy="137824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43570" y="5274246"/>
            <a:ext cx="242889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 экономика фармации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53113"/>
            <a:ext cx="864096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студенты на практических занятиях изучают источники  получения лекарств, способы их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изготовления, действие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на живой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организм,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 же </a:t>
            </a:r>
            <a:r>
              <a:rPr lang="ru-RU" dirty="0" smtClean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</a:t>
            </a:r>
            <a:r>
              <a:rPr lang="ru-RU" dirty="0"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медицинской практике.</a:t>
            </a:r>
          </a:p>
        </p:txBody>
      </p:sp>
      <p:pic>
        <p:nvPicPr>
          <p:cNvPr id="22" name="Рисунок 21" descr="IMG_584502нпукй3е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11" y="1142984"/>
            <a:ext cx="4857784" cy="2857520"/>
          </a:xfrm>
          <a:prstGeom prst="rect">
            <a:avLst/>
          </a:prstGeom>
        </p:spPr>
      </p:pic>
      <p:pic>
        <p:nvPicPr>
          <p:cNvPr id="24" name="Рисунок 23" descr="IMG_585402нпукй3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05" y="3988069"/>
            <a:ext cx="4827968" cy="3000396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584702нпукй3е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67" y="1600200"/>
            <a:ext cx="6786866" cy="4525963"/>
          </a:xfrm>
        </p:spPr>
      </p:pic>
      <p:pic>
        <p:nvPicPr>
          <p:cNvPr id="7" name="Рисунок 6" descr="IMG_584702нпукй3е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25712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11202нпукй3ее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224</TotalTime>
  <Words>381</Words>
  <Application>Microsoft Office PowerPoint</Application>
  <PresentationFormat>Экран (4:3)</PresentationFormat>
  <Paragraphs>29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La mente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SULEYMAN</dc:creator>
  <cp:lastModifiedBy>kramorenko.m</cp:lastModifiedBy>
  <cp:revision>22</cp:revision>
  <dcterms:modified xsi:type="dcterms:W3CDTF">2016-07-06T11:01:13Z</dcterms:modified>
</cp:coreProperties>
</file>